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71" r:id="rId2"/>
    <p:sldId id="286" r:id="rId3"/>
    <p:sldId id="275" r:id="rId4"/>
    <p:sldId id="277" r:id="rId5"/>
    <p:sldId id="283" r:id="rId6"/>
    <p:sldId id="288" r:id="rId7"/>
    <p:sldId id="289" r:id="rId8"/>
    <p:sldId id="290" r:id="rId9"/>
    <p:sldId id="278" r:id="rId10"/>
    <p:sldId id="293" r:id="rId11"/>
    <p:sldId id="294" r:id="rId12"/>
    <p:sldId id="295" r:id="rId13"/>
    <p:sldId id="296" r:id="rId14"/>
    <p:sldId id="297" r:id="rId15"/>
    <p:sldId id="298" r:id="rId16"/>
    <p:sldId id="302" r:id="rId17"/>
    <p:sldId id="303" r:id="rId18"/>
    <p:sldId id="299" r:id="rId19"/>
    <p:sldId id="281" r:id="rId20"/>
    <p:sldId id="305" r:id="rId21"/>
    <p:sldId id="304" r:id="rId22"/>
    <p:sldId id="306" r:id="rId23"/>
    <p:sldId id="301" r:id="rId24"/>
    <p:sldId id="307" r:id="rId25"/>
    <p:sldId id="308" r:id="rId26"/>
    <p:sldId id="300" r:id="rId27"/>
    <p:sldId id="311" r:id="rId28"/>
    <p:sldId id="282" r:id="rId29"/>
    <p:sldId id="310" r:id="rId30"/>
    <p:sldId id="292" r:id="rId31"/>
    <p:sldId id="312" r:id="rId32"/>
    <p:sldId id="285" r:id="rId33"/>
    <p:sldId id="276" r:id="rId34"/>
    <p:sldId id="284" r:id="rId35"/>
  </p:sldIdLst>
  <p:sldSz cx="9144000" cy="5143500" type="screen16x9"/>
  <p:notesSz cx="6858000" cy="9144000"/>
  <p:custDataLst>
    <p:tags r:id="rId39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CC6600"/>
    <a:srgbClr val="996633"/>
    <a:srgbClr val="993300"/>
    <a:srgbClr val="FFCC99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3" autoAdjust="0"/>
    <p:restoredTop sz="80737" autoAdjust="0"/>
  </p:normalViewPr>
  <p:slideViewPr>
    <p:cSldViewPr>
      <p:cViewPr varScale="1">
        <p:scale>
          <a:sx n="127" d="100"/>
          <a:sy n="127" d="100"/>
        </p:scale>
        <p:origin x="-808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fld id="{B5B8EDBE-E71A-4485-AEB1-C3F3E4558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fld id="{1A971900-241C-4E4A-BC3F-064FFF168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73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worked as</a:t>
            </a:r>
            <a:r>
              <a:rPr lang="en-US" baseline="0" dirty="0" smtClean="0"/>
              <a:t> a programmer, designer, and producer in the industry for the last decade, been a professor for the last three years, started my own studio focused on games for educational impact.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7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using Excel on a</a:t>
            </a:r>
            <a:r>
              <a:rPr lang="en-US" baseline="0" dirty="0" smtClean="0"/>
              <a:t> Mac </a:t>
            </a:r>
            <a:r>
              <a:rPr lang="en-US" dirty="0" smtClean="0"/>
              <a:t>for these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5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using Excel on a</a:t>
            </a:r>
            <a:r>
              <a:rPr lang="en-US" baseline="0" dirty="0" smtClean="0"/>
              <a:t> Mac </a:t>
            </a:r>
            <a:r>
              <a:rPr lang="en-US" dirty="0" smtClean="0"/>
              <a:t>for these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using Excel on a</a:t>
            </a:r>
            <a:r>
              <a:rPr lang="en-US" baseline="0" dirty="0" smtClean="0"/>
              <a:t> Mac </a:t>
            </a:r>
            <a:r>
              <a:rPr lang="en-US" dirty="0" smtClean="0"/>
              <a:t>for these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5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using Excel on a</a:t>
            </a:r>
            <a:r>
              <a:rPr lang="en-US" baseline="0" dirty="0" smtClean="0"/>
              <a:t> Mac </a:t>
            </a:r>
            <a:r>
              <a:rPr lang="en-US" dirty="0" smtClean="0"/>
              <a:t>for these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5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using Excel on a</a:t>
            </a:r>
            <a:r>
              <a:rPr lang="en-US" baseline="0" dirty="0" smtClean="0"/>
              <a:t> Mac </a:t>
            </a:r>
            <a:r>
              <a:rPr lang="en-US" dirty="0" smtClean="0"/>
              <a:t>for these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5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using Excel on a</a:t>
            </a:r>
            <a:r>
              <a:rPr lang="en-US" baseline="0" dirty="0" smtClean="0"/>
              <a:t> Mac </a:t>
            </a:r>
            <a:r>
              <a:rPr lang="en-US" dirty="0" smtClean="0"/>
              <a:t>for these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5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using Excel on a</a:t>
            </a:r>
            <a:r>
              <a:rPr lang="en-US" baseline="0" dirty="0" smtClean="0"/>
              <a:t> Mac </a:t>
            </a:r>
            <a:r>
              <a:rPr lang="en-US" dirty="0" smtClean="0"/>
              <a:t>for these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5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using Excel on a</a:t>
            </a:r>
            <a:r>
              <a:rPr lang="en-US" baseline="0" dirty="0" smtClean="0"/>
              <a:t> Mac </a:t>
            </a:r>
            <a:r>
              <a:rPr lang="en-US" dirty="0" smtClean="0"/>
              <a:t>for these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5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r>
              <a:rPr lang="en-US" baseline="0" dirty="0" smtClean="0"/>
              <a:t> up the spreadsheet is important</a:t>
            </a:r>
          </a:p>
          <a:p>
            <a:r>
              <a:rPr lang="en-US" dirty="0" smtClean="0"/>
              <a:t>Communication</a:t>
            </a:r>
            <a:r>
              <a:rPr lang="en-US" baseline="0" dirty="0" smtClean="0"/>
              <a:t> with engineers is vital. Units for your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4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</a:t>
            </a:r>
            <a:r>
              <a:rPr lang="en-US" baseline="0" dirty="0" smtClean="0"/>
              <a:t> Demo!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</a:t>
            </a:r>
            <a:r>
              <a:rPr lang="en-US" baseline="0" dirty="0" smtClean="0"/>
              <a:t> talk – I want you to actually learn things!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1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Sims 3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9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live demo!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4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4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Ratchet</a:t>
            </a:r>
            <a:r>
              <a:rPr lang="en-US" baseline="0" dirty="0" smtClean="0"/>
              <a:t> and Clank data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Photo credit: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bestgamewallpapers.com</a:t>
            </a:r>
            <a:r>
              <a:rPr lang="en-US" dirty="0" smtClean="0"/>
              <a:t>/files/ratchet-and-clank-3/</a:t>
            </a:r>
            <a:r>
              <a:rPr lang="en-US" dirty="0" err="1" smtClean="0"/>
              <a:t>team.jpg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17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live demo!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7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Pixie </a:t>
            </a:r>
            <a:r>
              <a:rPr lang="en-US" dirty="0" smtClean="0"/>
              <a:t>Hollow street name data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Picture Credit:</a:t>
            </a:r>
          </a:p>
          <a:p>
            <a:r>
              <a:rPr lang="en-US" dirty="0" smtClean="0"/>
              <a:t>http://images5.fanpop.com/image/photos/30700000/Pixie-Pals-Forever-1024-x-768-pixie-hollow-30777749-1024-768.jpg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74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important! Do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82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the best way to learn isn’t actually lecture </a:t>
            </a:r>
            <a:r>
              <a:rPr lang="en-US" dirty="0" smtClean="0"/>
              <a:t>style!</a:t>
            </a:r>
          </a:p>
          <a:p>
            <a:r>
              <a:rPr lang="en-US" dirty="0" smtClean="0"/>
              <a:t>Resources</a:t>
            </a:r>
            <a:r>
              <a:rPr lang="en-US" baseline="0" dirty="0" smtClean="0"/>
              <a:t> and puzzles available on my website</a:t>
            </a:r>
          </a:p>
          <a:p>
            <a:r>
              <a:rPr lang="en-US" baseline="0" dirty="0" smtClean="0"/>
              <a:t>Don’t be afraid to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. Sometimes you don’t know what to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, and this may help.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Informal audience survey: 0 </a:t>
            </a:r>
            <a:r>
              <a:rPr lang="en-US" baseline="0" dirty="0" smtClean="0"/>
              <a:t>is no experience using spreadsheets, 5 is lots of experience using spreadsheets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Picture Credit: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http://3.bp.blogspot.com/-C2Ljp6SE1As/</a:t>
            </a:r>
            <a:r>
              <a:rPr lang="en-US" dirty="0" err="1" smtClean="0"/>
              <a:t>USpQnnuXQbI</a:t>
            </a:r>
            <a:r>
              <a:rPr lang="en-US" dirty="0" smtClean="0"/>
              <a:t>/</a:t>
            </a:r>
            <a:r>
              <a:rPr lang="en-US" dirty="0" err="1" smtClean="0"/>
              <a:t>AAAAAAAACTc</a:t>
            </a:r>
            <a:r>
              <a:rPr lang="en-US" dirty="0" smtClean="0"/>
              <a:t>/</a:t>
            </a:r>
            <a:r>
              <a:rPr lang="en-US" dirty="0" err="1" smtClean="0"/>
              <a:t>Oe_SskfJixw</a:t>
            </a:r>
            <a:r>
              <a:rPr lang="en-US" dirty="0" smtClean="0"/>
              <a:t>/s1600/246_1l40895_children_playing.jpg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Lots of things to learn about,</a:t>
            </a:r>
            <a:r>
              <a:rPr lang="en-US" baseline="0" dirty="0" smtClean="0"/>
              <a:t> lots of ways to spend your time at GDC,</a:t>
            </a:r>
            <a:r>
              <a:rPr lang="en-US" dirty="0" smtClean="0"/>
              <a:t> why should aspiring</a:t>
            </a:r>
            <a:r>
              <a:rPr lang="en-US" baseline="0" dirty="0" smtClean="0"/>
              <a:t> designers bother to learn about spreadsheets.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Three big reasons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7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Allows</a:t>
            </a:r>
            <a:r>
              <a:rPr lang="en-US" baseline="0" dirty="0" smtClean="0"/>
              <a:t> designers to communicate with the rest of the team, mostly engineering and other designers.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9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Simulation:</a:t>
            </a:r>
            <a:r>
              <a:rPr lang="en-US" baseline="0" dirty="0" smtClean="0"/>
              <a:t> </a:t>
            </a:r>
            <a:r>
              <a:rPr lang="en-US" dirty="0" smtClean="0"/>
              <a:t>Useful way for game designers to answer questions about how the game should work</a:t>
            </a:r>
            <a:r>
              <a:rPr lang="en-US" baseline="0" dirty="0" smtClean="0"/>
              <a:t> </a:t>
            </a:r>
            <a:r>
              <a:rPr lang="en-US" dirty="0" smtClean="0"/>
              <a:t>without relying on engineering or art</a:t>
            </a:r>
          </a:p>
          <a:p>
            <a:r>
              <a:rPr lang="en-US" dirty="0" smtClean="0"/>
              <a:t>Allows the designer to make systems and let Excel do the math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After receiving player data, allows the designer to analyze 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0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using Excel </a:t>
            </a:r>
            <a:r>
              <a:rPr lang="en-US" dirty="0" smtClean="0"/>
              <a:t>for</a:t>
            </a:r>
            <a:r>
              <a:rPr lang="en-US" baseline="0" dirty="0" smtClean="0"/>
              <a:t> Mac 2011 </a:t>
            </a:r>
            <a:r>
              <a:rPr lang="en-US" dirty="0" smtClean="0"/>
              <a:t>for these </a:t>
            </a:r>
            <a:r>
              <a:rPr lang="en-US" smtClean="0"/>
              <a:t>examples</a:t>
            </a:r>
            <a:r>
              <a:rPr lang="en-US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Excel Icon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www.softicons.com</a:t>
            </a:r>
            <a:r>
              <a:rPr lang="en-US" dirty="0" smtClean="0"/>
              <a:t>/application-icons/office-2007-icons-by-sking/</a:t>
            </a:r>
            <a:r>
              <a:rPr lang="en-US" dirty="0" err="1" smtClean="0"/>
              <a:t>microsoft</a:t>
            </a:r>
            <a:r>
              <a:rPr lang="en-US" dirty="0" smtClean="0"/>
              <a:t>-excel-icon</a:t>
            </a:r>
          </a:p>
          <a:p>
            <a:endParaRPr lang="en-US" dirty="0" smtClean="0"/>
          </a:p>
          <a:p>
            <a:r>
              <a:rPr lang="en-US" dirty="0" smtClean="0"/>
              <a:t>Google Spreadsheets icon credit: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icons.iconarchive.com</a:t>
            </a:r>
            <a:r>
              <a:rPr lang="en-US" dirty="0" smtClean="0"/>
              <a:t>/icons/</a:t>
            </a:r>
            <a:r>
              <a:rPr lang="en-US" dirty="0" err="1" smtClean="0"/>
              <a:t>carlosjj</a:t>
            </a:r>
            <a:r>
              <a:rPr lang="en-US" dirty="0" smtClean="0"/>
              <a:t>/</a:t>
            </a:r>
            <a:r>
              <a:rPr lang="en-US" dirty="0" err="1" smtClean="0"/>
              <a:t>google-jfk</a:t>
            </a:r>
            <a:r>
              <a:rPr lang="en-US" dirty="0" smtClean="0"/>
              <a:t>/128/spreadsheets-</a:t>
            </a:r>
            <a:r>
              <a:rPr lang="en-US" dirty="0" err="1" smtClean="0"/>
              <a:t>icon.png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5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be using Excel on a</a:t>
            </a:r>
            <a:r>
              <a:rPr lang="en-US" baseline="0" dirty="0" smtClean="0"/>
              <a:t> Mac </a:t>
            </a:r>
            <a:r>
              <a:rPr lang="en-US" dirty="0" smtClean="0"/>
              <a:t>for these examples.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4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C14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descr="Fay Games - Final Deliverable - 600 @ 72 - No 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937000"/>
            <a:ext cx="1276350" cy="1276350"/>
          </a:xfrm>
          <a:prstGeom prst="rect">
            <a:avLst/>
          </a:prstGeom>
        </p:spPr>
      </p:pic>
      <p:pic>
        <p:nvPicPr>
          <p:cNvPr id="8" name="Picture 2" descr="C:\Users\Ira\Documents\My Dropbox\Presentations\GenCon\hampshire.gif"/>
          <p:cNvPicPr>
            <a:picLocks noChangeAspect="1" noChangeArrowheads="1"/>
          </p:cNvPicPr>
          <p:nvPr userDrawn="1"/>
        </p:nvPicPr>
        <p:blipFill>
          <a:blip r:embed="rId3" cstate="print"/>
          <a:srcRect l="14286" r="9524"/>
          <a:stretch>
            <a:fillRect/>
          </a:stretch>
        </p:blipFill>
        <p:spPr bwMode="auto">
          <a:xfrm>
            <a:off x="0" y="4299352"/>
            <a:ext cx="1114841" cy="8191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DC14_PPT_Conten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1291" cy="51435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pitchFamily="34" charset="0"/>
        <a:buChar char="●"/>
        <a:defRPr baseline="0">
          <a:solidFill>
            <a:srgbClr val="000000"/>
          </a:solidFill>
          <a:latin typeface="+mn-lt"/>
          <a:ea typeface="ヒラギノ角ゴ Pro W3" pitchFamily="45" charset="-128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gif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4.gif"/><Relationship Id="rId11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971550"/>
            <a:ext cx="7924800" cy="2819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Spreadsheet Skills for</a:t>
            </a:r>
            <a:br>
              <a:rPr lang="en-US" dirty="0" smtClean="0"/>
            </a:br>
            <a:r>
              <a:rPr lang="en-US" dirty="0" smtClean="0"/>
              <a:t>Game Designers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b="1" dirty="0" smtClean="0"/>
              <a:t>Ira Fay</a:t>
            </a:r>
            <a:br>
              <a:rPr lang="en-US" sz="2400" b="1" dirty="0" smtClean="0"/>
            </a:br>
            <a:r>
              <a:rPr lang="en-US" sz="2400" dirty="0" smtClean="0"/>
              <a:t>CEO, Fay Games</a:t>
            </a:r>
            <a:br>
              <a:rPr lang="en-US" sz="2400" dirty="0" smtClean="0"/>
            </a:br>
            <a:r>
              <a:rPr lang="en-US" sz="2400" dirty="0" smtClean="0"/>
              <a:t>Assistant Professor of Computer Science and Game Design, Hampshire College</a:t>
            </a:r>
            <a:br>
              <a:rPr lang="en-US" sz="2400" dirty="0" smtClean="0"/>
            </a:br>
            <a:r>
              <a:rPr lang="en-US" sz="2400" dirty="0" err="1" smtClean="0"/>
              <a:t>ira</a:t>
            </a:r>
            <a:r>
              <a:rPr lang="en-US" sz="2400" dirty="0" err="1" smtClean="0"/>
              <a:t>@faygames.com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74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3657600" cy="781050"/>
          </a:xfrm>
        </p:spPr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3962400" cy="2743200"/>
          </a:xfrm>
        </p:spPr>
        <p:txBody>
          <a:bodyPr/>
          <a:lstStyle/>
          <a:p>
            <a:r>
              <a:rPr lang="en-US" dirty="0" smtClean="0"/>
              <a:t>Offline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66675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Google Docs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0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3657600" cy="781050"/>
          </a:xfrm>
        </p:spPr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3962400" cy="2743200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Offline</a:t>
            </a:r>
          </a:p>
          <a:p>
            <a:r>
              <a:rPr lang="en-US" dirty="0" smtClean="0"/>
              <a:t>Source control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66675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Google Docs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0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3657600" cy="781050"/>
          </a:xfrm>
        </p:spPr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3962400" cy="2743200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Offline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Source control</a:t>
            </a:r>
          </a:p>
          <a:p>
            <a:r>
              <a:rPr lang="en-US" dirty="0" smtClean="0"/>
              <a:t>Advanced functions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66675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Google Docs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0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3657600" cy="781050"/>
          </a:xfrm>
        </p:spPr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3962400" cy="2743200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Offline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Source control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Advanced functions</a:t>
            </a:r>
          </a:p>
          <a:p>
            <a:r>
              <a:rPr lang="en-US" dirty="0" smtClean="0"/>
              <a:t>Terms of Service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66675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Google Docs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0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3657600" cy="781050"/>
          </a:xfrm>
        </p:spPr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3962400" cy="2743200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Offline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Source control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Advanced functions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Terms of Service</a:t>
            </a:r>
          </a:p>
          <a:p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66675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Google Docs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37906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11810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3657600" cy="781050"/>
          </a:xfrm>
        </p:spPr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3962400" cy="2743200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Offline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Source control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Advanced functions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Terms of Service</a:t>
            </a:r>
          </a:p>
          <a:p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66675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Google Docs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379066"/>
            <a:ext cx="42672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A6A6A6"/>
                </a:solidFill>
                <a:latin typeface="+mn-lt"/>
              </a:rPr>
              <a:t>Free</a:t>
            </a:r>
          </a:p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Simultaneous editing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0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3657600" cy="781050"/>
          </a:xfrm>
        </p:spPr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3962400" cy="2743200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Offline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Source control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Advanced functions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Terms of Service</a:t>
            </a:r>
          </a:p>
          <a:p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66675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Google Docs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379066"/>
            <a:ext cx="426720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A6A6A6"/>
                </a:solidFill>
                <a:latin typeface="+mn-lt"/>
              </a:rPr>
              <a:t>Free</a:t>
            </a:r>
          </a:p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A6A6A6"/>
                </a:solidFill>
                <a:latin typeface="+mn-lt"/>
              </a:rPr>
              <a:t>Simultaneous editing</a:t>
            </a:r>
          </a:p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Email Comments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349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3657600" cy="781050"/>
          </a:xfrm>
        </p:spPr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3962400" cy="2743200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Offline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Source control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Advanced functions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Terms of Service</a:t>
            </a:r>
          </a:p>
          <a:p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66675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Google Docs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379066"/>
            <a:ext cx="426720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A6A6A6"/>
                </a:solidFill>
                <a:latin typeface="+mn-lt"/>
              </a:rPr>
              <a:t>Free</a:t>
            </a:r>
          </a:p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A6A6A6"/>
                </a:solidFill>
                <a:latin typeface="+mn-lt"/>
              </a:rPr>
              <a:t>Simultaneous editing</a:t>
            </a:r>
          </a:p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A6A6A6"/>
                </a:solidFill>
                <a:latin typeface="+mn-lt"/>
              </a:rPr>
              <a:t>Email Comments</a:t>
            </a:r>
          </a:p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Cross Platform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075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3657600" cy="781050"/>
          </a:xfrm>
        </p:spPr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28750"/>
            <a:ext cx="3962400" cy="2743200"/>
          </a:xfrm>
        </p:spPr>
        <p:txBody>
          <a:bodyPr/>
          <a:lstStyle/>
          <a:p>
            <a:r>
              <a:rPr lang="en-US" dirty="0" smtClean="0"/>
              <a:t>Offline</a:t>
            </a:r>
          </a:p>
          <a:p>
            <a:r>
              <a:rPr lang="en-US" dirty="0" smtClean="0"/>
              <a:t>Source control</a:t>
            </a:r>
          </a:p>
          <a:p>
            <a:r>
              <a:rPr lang="en-US" dirty="0" smtClean="0"/>
              <a:t>Advanced functions</a:t>
            </a:r>
          </a:p>
          <a:p>
            <a:r>
              <a:rPr lang="en-US" dirty="0" smtClean="0"/>
              <a:t>Terms of Service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66675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Google Docs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379066"/>
            <a:ext cx="426720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Free</a:t>
            </a:r>
          </a:p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Simultaneous editing</a:t>
            </a:r>
          </a:p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Email Comments</a:t>
            </a:r>
          </a:p>
          <a:p>
            <a:pPr indent="-274320" algn="l">
              <a:spcBef>
                <a:spcPts val="672"/>
              </a:spcBef>
              <a:buSzPct val="75000"/>
              <a:buFont typeface="Lucida Grande"/>
              <a:buChar char="●"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Cross Platform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0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Use Units!</a:t>
            </a:r>
          </a:p>
          <a:p>
            <a:endParaRPr lang="en-US" dirty="0"/>
          </a:p>
          <a:p>
            <a:r>
              <a:rPr lang="en-US" dirty="0" smtClean="0"/>
              <a:t>Label Properly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0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y_Games_Logo_WhiteBG.png"/>
          <p:cNvPicPr>
            <a:picLocks noChangeAspect="1"/>
          </p:cNvPicPr>
          <p:nvPr/>
        </p:nvPicPr>
        <p:blipFill>
          <a:blip r:embed="rId3" cstate="print"/>
          <a:srcRect l="19600" t="3600" r="18000" b="10000"/>
          <a:stretch>
            <a:fillRect/>
          </a:stretch>
        </p:blipFill>
        <p:spPr>
          <a:xfrm>
            <a:off x="304802" y="666751"/>
            <a:ext cx="1989667" cy="2754923"/>
          </a:xfrm>
          <a:prstGeom prst="rect">
            <a:avLst/>
          </a:prstGeom>
        </p:spPr>
      </p:pic>
      <p:pic>
        <p:nvPicPr>
          <p:cNvPr id="5" name="Picture 4" descr="p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/>
          <a:stretch>
            <a:fillRect/>
          </a:stretch>
        </p:blipFill>
        <p:spPr>
          <a:xfrm>
            <a:off x="2819400" y="2419350"/>
            <a:ext cx="3701562" cy="1539216"/>
          </a:xfrm>
          <a:prstGeom prst="rect">
            <a:avLst/>
          </a:prstGeom>
        </p:spPr>
      </p:pic>
      <p:pic>
        <p:nvPicPr>
          <p:cNvPr id="6" name="Picture 5" descr="MIS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10" y="1705887"/>
            <a:ext cx="2895600" cy="785948"/>
          </a:xfrm>
          <a:prstGeom prst="rect">
            <a:avLst/>
          </a:prstGeom>
        </p:spPr>
      </p:pic>
      <p:pic>
        <p:nvPicPr>
          <p:cNvPr id="7" name="Picture 6" descr="quinnipiac_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74" y="4022682"/>
            <a:ext cx="2041280" cy="835069"/>
          </a:xfrm>
          <a:prstGeom prst="rect">
            <a:avLst/>
          </a:prstGeom>
        </p:spPr>
      </p:pic>
      <p:pic>
        <p:nvPicPr>
          <p:cNvPr id="8" name="Picture 7" descr="ETC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b="7692"/>
          <a:stretch>
            <a:fillRect/>
          </a:stretch>
        </p:blipFill>
        <p:spPr>
          <a:xfrm>
            <a:off x="6540954" y="819150"/>
            <a:ext cx="2564946" cy="2209800"/>
          </a:xfrm>
          <a:prstGeom prst="rect">
            <a:avLst/>
          </a:prstGeom>
        </p:spPr>
      </p:pic>
      <p:pic>
        <p:nvPicPr>
          <p:cNvPr id="9" name="Picture 8" descr="Activision.png"/>
          <p:cNvPicPr>
            <a:picLocks noChangeAspect="1"/>
          </p:cNvPicPr>
          <p:nvPr/>
        </p:nvPicPr>
        <p:blipFill>
          <a:blip r:embed="rId8" cstate="print"/>
          <a:srcRect l="4909" t="38364" r="6364" b="36909"/>
          <a:stretch>
            <a:fillRect/>
          </a:stretch>
        </p:blipFill>
        <p:spPr>
          <a:xfrm>
            <a:off x="3029044" y="686088"/>
            <a:ext cx="2989017" cy="833005"/>
          </a:xfrm>
          <a:prstGeom prst="rect">
            <a:avLst/>
          </a:prstGeom>
        </p:spPr>
      </p:pic>
      <p:pic>
        <p:nvPicPr>
          <p:cNvPr id="10" name="Picture 9" descr="disne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7553" y="3913310"/>
            <a:ext cx="1896123" cy="1020641"/>
          </a:xfrm>
          <a:prstGeom prst="rect">
            <a:avLst/>
          </a:prstGeom>
        </p:spPr>
      </p:pic>
      <p:pic>
        <p:nvPicPr>
          <p:cNvPr id="11" name="Picture 2" descr="C:\Users\Ira\Documents\My Dropbox\Presentations\GenCon\hampshire.gif"/>
          <p:cNvPicPr>
            <a:picLocks noChangeAspect="1" noChangeArrowheads="1"/>
          </p:cNvPicPr>
          <p:nvPr/>
        </p:nvPicPr>
        <p:blipFill>
          <a:blip r:embed="rId10" cstate="print"/>
          <a:srcRect l="14286" r="9524"/>
          <a:stretch>
            <a:fillRect/>
          </a:stretch>
        </p:blipFill>
        <p:spPr bwMode="auto">
          <a:xfrm>
            <a:off x="6858000" y="3520955"/>
            <a:ext cx="2286000" cy="1679696"/>
          </a:xfrm>
          <a:prstGeom prst="rect">
            <a:avLst/>
          </a:prstGeom>
          <a:noFill/>
        </p:spPr>
      </p:pic>
      <p:pic>
        <p:nvPicPr>
          <p:cNvPr id="12" name="Picture 11" descr="electronic-arts-logo-thumb.jpg"/>
          <p:cNvPicPr>
            <a:picLocks noChangeAspect="1"/>
          </p:cNvPicPr>
          <p:nvPr/>
        </p:nvPicPr>
        <p:blipFill>
          <a:blip r:embed="rId11" cstate="print"/>
          <a:srcRect l="14792" r="14208"/>
          <a:stretch>
            <a:fillRect/>
          </a:stretch>
        </p:blipFill>
        <p:spPr>
          <a:xfrm>
            <a:off x="123966" y="3480770"/>
            <a:ext cx="1671832" cy="15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6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352800"/>
          </a:xfrm>
        </p:spPr>
        <p:txBody>
          <a:bodyPr/>
          <a:lstStyle/>
          <a:p>
            <a:r>
              <a:rPr lang="en-US" dirty="0" smtClean="0"/>
              <a:t>The = sign</a:t>
            </a:r>
          </a:p>
          <a:p>
            <a:r>
              <a:rPr lang="en-US" dirty="0" smtClean="0"/>
              <a:t>Reference other cells</a:t>
            </a:r>
          </a:p>
          <a:p>
            <a:r>
              <a:rPr lang="en-US" dirty="0" smtClean="0"/>
              <a:t>Fill </a:t>
            </a:r>
            <a:r>
              <a:rPr lang="en-US" dirty="0" smtClean="0"/>
              <a:t>Down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24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352800"/>
          </a:xfrm>
        </p:spPr>
        <p:txBody>
          <a:bodyPr/>
          <a:lstStyle/>
          <a:p>
            <a:r>
              <a:rPr lang="en-US" dirty="0" smtClean="0"/>
              <a:t>Basic Functions:</a:t>
            </a:r>
          </a:p>
          <a:p>
            <a:pPr lvl="1"/>
            <a:r>
              <a:rPr lang="en-US" dirty="0" smtClean="0"/>
              <a:t>IF()</a:t>
            </a:r>
          </a:p>
          <a:p>
            <a:pPr lvl="1"/>
            <a:r>
              <a:rPr lang="en-US" dirty="0" smtClean="0"/>
              <a:t>SUM()</a:t>
            </a:r>
          </a:p>
          <a:p>
            <a:pPr lvl="1"/>
            <a:r>
              <a:rPr lang="en-US" dirty="0" smtClean="0"/>
              <a:t>AVERAGE()</a:t>
            </a:r>
          </a:p>
          <a:p>
            <a:pPr lvl="1"/>
            <a:r>
              <a:rPr lang="en-US" dirty="0" smtClean="0"/>
              <a:t>RAND(), RANDBETWEEN()</a:t>
            </a:r>
          </a:p>
        </p:txBody>
      </p:sp>
    </p:spTree>
    <p:extLst>
      <p:ext uri="{BB962C8B-B14F-4D97-AF65-F5344CB8AC3E}">
        <p14:creationId xmlns:p14="http://schemas.microsoft.com/office/powerpoint/2010/main" val="321844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352800"/>
          </a:xfrm>
        </p:spPr>
        <p:txBody>
          <a:bodyPr/>
          <a:lstStyle/>
          <a:p>
            <a:r>
              <a:rPr lang="en-US" dirty="0" smtClean="0"/>
              <a:t>Freeze Rows/Columns</a:t>
            </a:r>
          </a:p>
          <a:p>
            <a:r>
              <a:rPr lang="en-US" dirty="0" smtClean="0"/>
              <a:t>Comments</a:t>
            </a:r>
            <a:endParaRPr lang="en-US" dirty="0"/>
          </a:p>
          <a:p>
            <a:r>
              <a:rPr lang="en-US" dirty="0" smtClean="0"/>
              <a:t>Sorting</a:t>
            </a:r>
          </a:p>
        </p:txBody>
      </p:sp>
    </p:spTree>
    <p:extLst>
      <p:ext uri="{BB962C8B-B14F-4D97-AF65-F5344CB8AC3E}">
        <p14:creationId xmlns:p14="http://schemas.microsoft.com/office/powerpoint/2010/main" val="333322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pety_the_sims_3_logo_wallpaper-1280x8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" b="5678"/>
          <a:stretch/>
        </p:blipFill>
        <p:spPr>
          <a:xfrm>
            <a:off x="-76200" y="0"/>
            <a:ext cx="9315450" cy="51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0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352800"/>
          </a:xfrm>
        </p:spPr>
        <p:txBody>
          <a:bodyPr/>
          <a:lstStyle/>
          <a:p>
            <a:r>
              <a:rPr lang="en-US" dirty="0"/>
              <a:t>Paste Special – Values</a:t>
            </a:r>
          </a:p>
          <a:p>
            <a:r>
              <a:rPr lang="en-US" dirty="0"/>
              <a:t>Paste Special – Transpose</a:t>
            </a:r>
          </a:p>
          <a:p>
            <a:r>
              <a:rPr lang="en-US" dirty="0" smtClean="0"/>
              <a:t>The $ sign</a:t>
            </a:r>
          </a:p>
          <a:p>
            <a:r>
              <a:rPr lang="en-US" dirty="0" smtClean="0"/>
              <a:t>Tabs, and Referencing other Tabs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352800"/>
          </a:xfrm>
        </p:spPr>
        <p:txBody>
          <a:bodyPr/>
          <a:lstStyle/>
          <a:p>
            <a:r>
              <a:rPr lang="en-US" dirty="0"/>
              <a:t>Nested IF() </a:t>
            </a:r>
            <a:r>
              <a:rPr lang="en-US" dirty="0" smtClean="0"/>
              <a:t>statements</a:t>
            </a:r>
          </a:p>
          <a:p>
            <a:r>
              <a:rPr lang="en-US" dirty="0" smtClean="0"/>
              <a:t>&amp; and Concatenate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1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tchet 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1"/>
          <a:stretch/>
        </p:blipFill>
        <p:spPr>
          <a:xfrm>
            <a:off x="0" y="0"/>
            <a:ext cx="9144000" cy="5174742"/>
          </a:xfrm>
          <a:prstGeom prst="rect">
            <a:avLst/>
          </a:prstGeom>
        </p:spPr>
      </p:pic>
      <p:pic>
        <p:nvPicPr>
          <p:cNvPr id="5" name="Picture 4" descr="ratchet 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3378" r="70575" b="77353"/>
          <a:stretch/>
        </p:blipFill>
        <p:spPr>
          <a:xfrm>
            <a:off x="1729459" y="57151"/>
            <a:ext cx="1547143" cy="9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8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505200"/>
          </a:xfrm>
        </p:spPr>
        <p:txBody>
          <a:bodyPr/>
          <a:lstStyle/>
          <a:p>
            <a:r>
              <a:rPr lang="en-US" dirty="0" smtClean="0"/>
              <a:t>SUMIF()</a:t>
            </a:r>
          </a:p>
          <a:p>
            <a:r>
              <a:rPr lang="en-US" dirty="0" smtClean="0"/>
              <a:t>COUNTIF()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2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505200"/>
          </a:xfrm>
        </p:spPr>
        <p:txBody>
          <a:bodyPr/>
          <a:lstStyle/>
          <a:p>
            <a:r>
              <a:rPr lang="en-US" dirty="0" smtClean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159477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505200"/>
          </a:xfrm>
        </p:spPr>
        <p:txBody>
          <a:bodyPr/>
          <a:lstStyle/>
          <a:p>
            <a:r>
              <a:rPr lang="en-US" dirty="0" smtClean="0"/>
              <a:t>INDEX()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1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276600"/>
          </a:xfrm>
        </p:spPr>
        <p:txBody>
          <a:bodyPr/>
          <a:lstStyle/>
          <a:p>
            <a:r>
              <a:rPr lang="en-US" dirty="0" smtClean="0"/>
              <a:t>Skills – Basic, Intermediate, Advanced</a:t>
            </a:r>
          </a:p>
          <a:p>
            <a:r>
              <a:rPr lang="en-US" dirty="0" smtClean="0"/>
              <a:t>Examples from Published Games</a:t>
            </a:r>
          </a:p>
          <a:p>
            <a:r>
              <a:rPr lang="en-US" dirty="0" smtClean="0"/>
              <a:t>Tips and Tricks</a:t>
            </a:r>
          </a:p>
          <a:p>
            <a:r>
              <a:rPr lang="en-US" dirty="0" smtClean="0"/>
              <a:t>Q&amp;A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7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xie-Pals-Forever-1024-x-768-pixie-hollow-30777749-1024-76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2"/>
          <a:stretch/>
        </p:blipFill>
        <p:spPr>
          <a:xfrm>
            <a:off x="0" y="0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Moving functions via Copy vs. Cut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8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...with a blank column in between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9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Do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4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Please complete the survey!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irafay.com</a:t>
            </a:r>
            <a:r>
              <a:rPr lang="en-US" dirty="0" smtClean="0"/>
              <a:t>/GDC</a:t>
            </a:r>
          </a:p>
          <a:p>
            <a:r>
              <a:rPr lang="en-US" dirty="0" err="1" smtClean="0"/>
              <a:t>ira</a:t>
            </a:r>
            <a:r>
              <a:rPr lang="en-US" dirty="0" err="1" smtClean="0"/>
              <a:t>@faygames.com</a:t>
            </a:r>
            <a:endParaRPr lang="en-US" dirty="0" smtClean="0"/>
          </a:p>
        </p:txBody>
      </p:sp>
      <p:pic>
        <p:nvPicPr>
          <p:cNvPr id="4" name="Picture 3" descr="Fay Games - Final Deliverable - 600 @ 72 - White B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5319" r="14919" b="3652"/>
          <a:stretch/>
        </p:blipFill>
        <p:spPr>
          <a:xfrm>
            <a:off x="6095999" y="869950"/>
            <a:ext cx="3048001" cy="42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People Learn</a:t>
            </a:r>
            <a:endParaRPr lang="en-US" dirty="0"/>
          </a:p>
        </p:txBody>
      </p:sp>
      <p:pic>
        <p:nvPicPr>
          <p:cNvPr id="4" name="Picture 3" descr="246_1l40895_children_playi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5" b="21618"/>
          <a:stretch/>
        </p:blipFill>
        <p:spPr>
          <a:xfrm>
            <a:off x="0" y="1558808"/>
            <a:ext cx="9144000" cy="35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3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Spreadsheets?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352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xcel_Tabl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13072"/>
            <a:ext cx="6477000" cy="31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7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Spreadsheets?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Communicate</a:t>
            </a:r>
          </a:p>
        </p:txBody>
      </p:sp>
    </p:spTree>
    <p:extLst>
      <p:ext uri="{BB962C8B-B14F-4D97-AF65-F5344CB8AC3E}">
        <p14:creationId xmlns:p14="http://schemas.microsoft.com/office/powerpoint/2010/main" val="234521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Spreadsheets?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Communicate</a:t>
            </a:r>
          </a:p>
          <a:p>
            <a:r>
              <a:rPr lang="en-US" dirty="0" smtClean="0"/>
              <a:t>Simulate</a:t>
            </a:r>
          </a:p>
        </p:txBody>
      </p:sp>
    </p:spTree>
    <p:extLst>
      <p:ext uri="{BB962C8B-B14F-4D97-AF65-F5344CB8AC3E}">
        <p14:creationId xmlns:p14="http://schemas.microsoft.com/office/powerpoint/2010/main" val="273923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Spreadsheets?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Communicate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Simulate</a:t>
            </a:r>
          </a:p>
          <a:p>
            <a:r>
              <a:rPr lang="en-US" dirty="0" smtClean="0"/>
              <a:t>Analyze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3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3657600" cy="781050"/>
          </a:xfrm>
        </p:spPr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66675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Google Docs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Picture 2" descr="exc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1950"/>
            <a:ext cx="2514600" cy="2514600"/>
          </a:xfrm>
          <a:prstGeom prst="rect">
            <a:avLst/>
          </a:prstGeom>
        </p:spPr>
      </p:pic>
      <p:pic>
        <p:nvPicPr>
          <p:cNvPr id="7" name="Picture 6" descr="spreadsheets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0495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8702</TotalTime>
  <Words>798</Words>
  <Application>Microsoft Macintosh PowerPoint</Application>
  <PresentationFormat>On-screen Show (16:9)</PresentationFormat>
  <Paragraphs>202</Paragraphs>
  <Slides>34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Recommending A Strategy</vt:lpstr>
      <vt:lpstr>Spreadsheet Skills for Game Designers  Ira Fay CEO, Fay Games Assistant Professor of Computer Science and Game Design, Hampshire College ira@faygames.com</vt:lpstr>
      <vt:lpstr>PowerPoint Presentation</vt:lpstr>
      <vt:lpstr>Overview</vt:lpstr>
      <vt:lpstr>How People Learn</vt:lpstr>
      <vt:lpstr>Why Spreadsheets?</vt:lpstr>
      <vt:lpstr>Why Spreadsheets?</vt:lpstr>
      <vt:lpstr>Why Spreadsheets?</vt:lpstr>
      <vt:lpstr>Why Spreadsheets?</vt:lpstr>
      <vt:lpstr>Excel</vt:lpstr>
      <vt:lpstr>Excel</vt:lpstr>
      <vt:lpstr>Excel</vt:lpstr>
      <vt:lpstr>Excel</vt:lpstr>
      <vt:lpstr>Excel</vt:lpstr>
      <vt:lpstr>Excel</vt:lpstr>
      <vt:lpstr>Excel</vt:lpstr>
      <vt:lpstr>Excel</vt:lpstr>
      <vt:lpstr>Excel</vt:lpstr>
      <vt:lpstr>Excel</vt:lpstr>
      <vt:lpstr>Setup Advice</vt:lpstr>
      <vt:lpstr>Beginner</vt:lpstr>
      <vt:lpstr>Beginner</vt:lpstr>
      <vt:lpstr>Beginner</vt:lpstr>
      <vt:lpstr>PowerPoint Presentation</vt:lpstr>
      <vt:lpstr>Intermediate</vt:lpstr>
      <vt:lpstr>Intermediate</vt:lpstr>
      <vt:lpstr>PowerPoint Presentation</vt:lpstr>
      <vt:lpstr>Advanced</vt:lpstr>
      <vt:lpstr>Advanced</vt:lpstr>
      <vt:lpstr>Advanced</vt:lpstr>
      <vt:lpstr>PowerPoint Presentation</vt:lpstr>
      <vt:lpstr>Tips and Tricks</vt:lpstr>
      <vt:lpstr>Tips and Tricks</vt:lpstr>
      <vt:lpstr>Playtesting</vt:lpstr>
      <vt:lpstr>Thank you!</vt:lpstr>
    </vt:vector>
  </TitlesOfParts>
  <Manager/>
  <Company>CMP Media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2005</dc:title>
  <dc:subject/>
  <dc:creator>Jamil Moledina</dc:creator>
  <cp:keywords/>
  <dc:description/>
  <cp:lastModifiedBy>Ira Fay</cp:lastModifiedBy>
  <cp:revision>172</cp:revision>
  <cp:lastPrinted>1904-01-01T00:00:00Z</cp:lastPrinted>
  <dcterms:created xsi:type="dcterms:W3CDTF">2011-01-18T22:56:43Z</dcterms:created>
  <dcterms:modified xsi:type="dcterms:W3CDTF">2014-03-23T17:41:04Z</dcterms:modified>
  <cp:category/>
</cp:coreProperties>
</file>